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57" r:id="rId3"/>
    <p:sldId id="258" r:id="rId4"/>
    <p:sldId id="266" r:id="rId5"/>
    <p:sldId id="277" r:id="rId6"/>
    <p:sldId id="269" r:id="rId7"/>
    <p:sldId id="270" r:id="rId8"/>
    <p:sldId id="271" r:id="rId9"/>
    <p:sldId id="28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6FEED"/>
    <a:srgbClr val="FF99FF"/>
    <a:srgbClr val="3E8A92"/>
    <a:srgbClr val="FFFF66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85765" autoAdjust="0"/>
  </p:normalViewPr>
  <p:slideViewPr>
    <p:cSldViewPr>
      <p:cViewPr varScale="1">
        <p:scale>
          <a:sx n="63" d="100"/>
          <a:sy n="63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6AAD8C-6635-4C46-9D99-007D8DB03042}" type="datetimeFigureOut">
              <a:rPr lang="en-US" smtClean="0"/>
              <a:pPr/>
              <a:t>10/11/2015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ECAE904-19BF-467E-9D71-A6200DC8E6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133600"/>
          </a:xfrm>
        </p:spPr>
        <p:txBody>
          <a:bodyPr>
            <a:normAutofit fontScale="90000"/>
          </a:bodyPr>
          <a:lstStyle/>
          <a:p>
            <a:pPr algn="ctr"/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Pengaruh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Kualitas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Pelayanan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PT. Garuda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Karya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Mandiri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Terhadap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Kepuasan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Pelanggan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Pemeliharaan</a:t>
            </a:r>
            <a:r>
              <a:rPr lang="en-US" cap="none" dirty="0">
                <a:solidFill>
                  <a:srgbClr val="002060"/>
                </a:solidFill>
                <a:effectLst/>
                <a:latin typeface="Arial"/>
                <a:cs typeface="Arial"/>
              </a:rPr>
              <a:t> </a:t>
            </a:r>
            <a:r>
              <a:rPr lang="en-US" cap="none" dirty="0" err="1">
                <a:solidFill>
                  <a:srgbClr val="002060"/>
                </a:solidFill>
                <a:effectLst/>
                <a:latin typeface="Arial"/>
                <a:cs typeface="Arial"/>
              </a:rPr>
              <a:t>Gedung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4800" y="4572000"/>
            <a:ext cx="7620000" cy="1905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Aprilia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Ayundiah</a:t>
            </a:r>
            <a:endParaRPr lang="en-US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2011 – 41 – 475</a:t>
            </a:r>
          </a:p>
          <a:p>
            <a:pPr marL="0" indent="0"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Hubungan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Masyarakat</a:t>
            </a:r>
            <a:endParaRPr lang="en-US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286000"/>
            <a:ext cx="21336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667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533400"/>
            <a:ext cx="8686800" cy="838200"/>
          </a:xfrm>
        </p:spPr>
        <p:txBody>
          <a:bodyPr/>
          <a:lstStyle/>
          <a:p>
            <a:pPr algn="ctr"/>
            <a:r>
              <a:rPr lang="en-GB" altLang="en-US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   	</a:t>
            </a:r>
            <a:r>
              <a:rPr lang="en-GB" altLang="en-US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Latar</a:t>
            </a:r>
            <a:r>
              <a:rPr lang="en-GB" altLang="en-US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GB" altLang="en-US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Belakang</a:t>
            </a:r>
            <a:r>
              <a:rPr lang="en-GB" altLang="en-US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</a:t>
            </a:r>
            <a:r>
              <a:rPr lang="en-GB" altLang="en-US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Masalah</a:t>
            </a:r>
            <a:endParaRPr lang="en-US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618038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PT Garuda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perusahaan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bergerak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bidang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jasa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pengelola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gedung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fasilitas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kontraktor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yang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terkemuka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terpercaya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guna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memberikan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bagi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stakeholdernya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perusahaan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bergerak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bidang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jasa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PT Garuda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harus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bisa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memberikan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akan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pelayanannya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Building Manager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pada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PT. Garuda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berperan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penting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dalam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peningkatan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dapat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menghasilkan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goal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yaitu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endParaRPr lang="en-US" alt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 fontAlgn="base">
              <a:spcAft>
                <a:spcPct val="0"/>
              </a:spcAft>
              <a:buClrTx/>
              <a:buSzTx/>
              <a:buNone/>
            </a:pPr>
            <a:endParaRPr lang="en-US" sz="2900" dirty="0">
              <a:solidFill>
                <a:srgbClr val="FFFF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24377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143001"/>
            <a:ext cx="4191000" cy="36576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Berdasarkan </a:t>
            </a:r>
            <a:r>
              <a:rPr lang="id-ID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hasil uraian latar belakang, maka perumusan masalahnya adalah </a:t>
            </a:r>
            <a:r>
              <a:rPr lang="id-ID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Apakah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 Garuda </a:t>
            </a:r>
            <a:r>
              <a:rPr lang="en-US" sz="2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berpengaruh</a:t>
            </a:r>
            <a:r>
              <a:rPr lang="en-US" sz="2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2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pemeliharaan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gedung</a:t>
            </a:r>
            <a:r>
              <a:rPr lang="en-US" sz="2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1447800"/>
            <a:ext cx="4136136" cy="3713163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mengetahui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Garuda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endParaRPr lang="en-US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endParaRPr lang="en-US" sz="2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mengetahui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diperoleh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 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Garuda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endParaRPr lang="en-US" sz="2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endParaRPr lang="en-US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mengetahui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pengaruh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 Garuda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pemeliharaan</a:t>
            </a:r>
            <a:r>
              <a:rPr lang="en-US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gedung</a:t>
            </a:r>
            <a:endParaRPr lang="en-US" sz="2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2300" dirty="0"/>
          </a:p>
        </p:txBody>
      </p:sp>
      <p:sp>
        <p:nvSpPr>
          <p:cNvPr id="7" name="Rectangular Callout 6"/>
          <p:cNvSpPr/>
          <p:nvPr/>
        </p:nvSpPr>
        <p:spPr>
          <a:xfrm>
            <a:off x="457200" y="533400"/>
            <a:ext cx="4114800" cy="762000"/>
          </a:xfrm>
          <a:prstGeom prst="wedgeRectCallout">
            <a:avLst>
              <a:gd name="adj1" fmla="val -29505"/>
              <a:gd name="adj2" fmla="val 9762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bg1"/>
                </a:solidFill>
                <a:cs typeface="Arial" pitchFamily="34" charset="0"/>
              </a:rPr>
              <a:t>Perumusan</a:t>
            </a:r>
            <a:r>
              <a:rPr lang="en-US" sz="28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cs typeface="Arial" pitchFamily="34" charset="0"/>
              </a:rPr>
              <a:t>Masalah</a:t>
            </a:r>
            <a:endParaRPr 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5029200" y="533400"/>
            <a:ext cx="3810000" cy="762000"/>
          </a:xfrm>
          <a:prstGeom prst="wedgeRectCallout">
            <a:avLst>
              <a:gd name="adj1" fmla="val -20833"/>
              <a:gd name="adj2" fmla="val 74207"/>
            </a:avLst>
          </a:prstGeom>
          <a:solidFill>
            <a:srgbClr val="3E8A92"/>
          </a:solidFill>
          <a:ln>
            <a:solidFill>
              <a:srgbClr val="3E8A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2800" b="1" dirty="0" err="1" smtClean="0">
                <a:solidFill>
                  <a:schemeClr val="bg1"/>
                </a:solidFill>
                <a:cs typeface="Arial" pitchFamily="34" charset="0"/>
              </a:rPr>
              <a:t>Tujuan</a:t>
            </a:r>
            <a:r>
              <a:rPr lang="en-GB" altLang="en-US" sz="28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GB" altLang="en-US" sz="2800" b="1" dirty="0" err="1" smtClean="0">
                <a:solidFill>
                  <a:schemeClr val="bg1"/>
                </a:solidFill>
                <a:cs typeface="Arial" pitchFamily="34" charset="0"/>
              </a:rPr>
              <a:t>Penelitian</a:t>
            </a:r>
            <a:endParaRPr lang="en-US" sz="28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8673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Landasan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</a:rPr>
              <a:t>teori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04800" y="1219200"/>
            <a:ext cx="8686800" cy="48609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Teori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S-R (Stimulus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Respon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Teori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Kualitas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Pelayanan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  Tangible , Reliability, Responsiveness,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   Assurance,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Emphaty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Teori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Kepuasan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Pelanggan</a:t>
            </a:r>
            <a:endParaRPr lang="en-US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ecepatan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etepatan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eamanan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Keramah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-  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tamahan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enyamanan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82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8001000" cy="838200"/>
          </a:xfrm>
        </p:spPr>
        <p:txBody>
          <a:bodyPr/>
          <a:lstStyle/>
          <a:p>
            <a:pPr algn="ctr"/>
            <a:r>
              <a:rPr lang="en-US" b="1" dirty="0" err="1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Metodologi</a:t>
            </a:r>
            <a:r>
              <a:rPr lang="en-US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penelitian</a:t>
            </a:r>
            <a:endParaRPr lang="en-US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851314"/>
            <a:ext cx="1905000" cy="1882486"/>
          </a:xfrm>
        </p:spPr>
      </p:pic>
      <p:pic>
        <p:nvPicPr>
          <p:cNvPr id="10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14" y="1904999"/>
            <a:ext cx="1844386" cy="1828801"/>
          </a:xfrm>
          <a:prstGeom prst="rect">
            <a:avLst/>
          </a:prstGeom>
        </p:spPr>
      </p:pic>
      <p:pic>
        <p:nvPicPr>
          <p:cNvPr id="11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904998"/>
            <a:ext cx="1828800" cy="1828802"/>
          </a:xfrm>
          <a:prstGeom prst="rect">
            <a:avLst/>
          </a:prstGeom>
        </p:spPr>
      </p:pic>
      <p:pic>
        <p:nvPicPr>
          <p:cNvPr id="12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904998"/>
            <a:ext cx="1752600" cy="1828801"/>
          </a:xfrm>
          <a:prstGeom prst="rect">
            <a:avLst/>
          </a:prstGeom>
        </p:spPr>
      </p:pic>
      <p:pic>
        <p:nvPicPr>
          <p:cNvPr id="13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97" y="4443845"/>
            <a:ext cx="2359603" cy="1756681"/>
          </a:xfrm>
          <a:prstGeom prst="rect">
            <a:avLst/>
          </a:prstGeom>
        </p:spPr>
      </p:pic>
      <p:pic>
        <p:nvPicPr>
          <p:cNvPr id="14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710" y="4384616"/>
            <a:ext cx="2520918" cy="1631373"/>
          </a:xfrm>
          <a:prstGeom prst="rect">
            <a:avLst/>
          </a:prstGeom>
        </p:spPr>
      </p:pic>
      <p:pic>
        <p:nvPicPr>
          <p:cNvPr id="15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443845"/>
            <a:ext cx="2286000" cy="20029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6399" y="2165820"/>
            <a:ext cx="12843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Paradigma</a:t>
            </a:r>
            <a:endParaRPr lang="en-US" b="1" dirty="0" smtClean="0"/>
          </a:p>
          <a:p>
            <a:endParaRPr lang="en-US" b="1" dirty="0" smtClean="0"/>
          </a:p>
          <a:p>
            <a:r>
              <a:rPr lang="en-US" b="1" dirty="0" err="1" smtClean="0">
                <a:solidFill>
                  <a:srgbClr val="FF0000"/>
                </a:solidFill>
              </a:rPr>
              <a:t>positivisme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45477" y="2290051"/>
            <a:ext cx="1354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/>
              <a:t>Pendekatan</a:t>
            </a:r>
            <a:endParaRPr lang="en-US" b="1" dirty="0" smtClean="0"/>
          </a:p>
          <a:p>
            <a:pPr algn="ctr"/>
            <a:endParaRPr lang="en-US" b="1" dirty="0" smtClean="0"/>
          </a:p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kuantitatif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74773" y="2290051"/>
            <a:ext cx="1449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endParaRPr lang="en-US" b="1" dirty="0" smtClean="0"/>
          </a:p>
          <a:p>
            <a:pPr algn="ctr"/>
            <a:endParaRPr lang="en-US" b="1" dirty="0" smtClean="0"/>
          </a:p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eksplanatif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9733" y="2165820"/>
            <a:ext cx="13646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endParaRPr lang="en-US" b="1" dirty="0" smtClean="0"/>
          </a:p>
          <a:p>
            <a:pPr algn="ctr"/>
            <a:endParaRPr lang="en-US" b="1" dirty="0"/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survey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7852" y="4724400"/>
            <a:ext cx="1927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Populasi</a:t>
            </a:r>
            <a:r>
              <a:rPr lang="en-US" b="1" dirty="0" smtClean="0"/>
              <a:t> : 300 </a:t>
            </a:r>
            <a:r>
              <a:rPr lang="en-US" b="1" dirty="0" err="1" smtClean="0"/>
              <a:t>pelanggan</a:t>
            </a:r>
            <a:endParaRPr lang="en-US" b="1" dirty="0" smtClean="0"/>
          </a:p>
          <a:p>
            <a:r>
              <a:rPr lang="en-US" b="1" dirty="0" err="1" smtClean="0"/>
              <a:t>Sampel</a:t>
            </a:r>
            <a:r>
              <a:rPr lang="en-US" b="1" dirty="0" smtClean="0"/>
              <a:t> : 75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422682" y="4720920"/>
            <a:ext cx="22923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/>
              <a:t>Teknik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pengambilan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sampel</a:t>
            </a:r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i="1" dirty="0" smtClean="0">
                <a:solidFill>
                  <a:srgbClr val="FF0000"/>
                </a:solidFill>
              </a:rPr>
              <a:t>   Random Sampling</a:t>
            </a:r>
            <a:endParaRPr lang="en-US" sz="1600" b="1" i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42125" y="4630866"/>
            <a:ext cx="3201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/>
              <a:t>Teknik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pengumpulan</a:t>
            </a:r>
            <a:r>
              <a:rPr lang="en-US" sz="1600" b="1" dirty="0" smtClean="0"/>
              <a:t> </a:t>
            </a:r>
          </a:p>
          <a:p>
            <a:pPr algn="ctr"/>
            <a:r>
              <a:rPr lang="en-US" sz="1600" b="1" dirty="0" smtClean="0"/>
              <a:t>data</a:t>
            </a:r>
          </a:p>
          <a:p>
            <a:pPr marL="285750" indent="-285750" algn="ctr">
              <a:buFont typeface="Arial" pitchFamily="34" charset="0"/>
              <a:buChar char="•"/>
            </a:pPr>
            <a:endParaRPr lang="en-US" sz="1600" b="1" dirty="0"/>
          </a:p>
          <a:p>
            <a:pPr algn="ctr"/>
            <a:r>
              <a:rPr lang="en-US" sz="1600" b="1" dirty="0" err="1" smtClean="0">
                <a:solidFill>
                  <a:srgbClr val="FF0000"/>
                </a:solidFill>
              </a:rPr>
              <a:t>Kuesioner</a:t>
            </a:r>
            <a:endParaRPr lang="en-US" sz="16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1600" b="1" dirty="0" err="1" smtClean="0">
                <a:solidFill>
                  <a:srgbClr val="FF0000"/>
                </a:solidFill>
              </a:rPr>
              <a:t>Studi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 err="1" smtClean="0">
                <a:solidFill>
                  <a:srgbClr val="FF0000"/>
                </a:solidFill>
              </a:rPr>
              <a:t>kepustakaan</a:t>
            </a:r>
            <a:endParaRPr lang="en-US" sz="1600" b="1" dirty="0" smtClean="0">
              <a:solidFill>
                <a:srgbClr val="FF0000"/>
              </a:solidFill>
            </a:endParaRPr>
          </a:p>
          <a:p>
            <a:pPr marL="285750" indent="-285750" algn="ctr">
              <a:buFont typeface="Arial" pitchFamily="34" charset="0"/>
              <a:buChar char="•"/>
            </a:pP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78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914400"/>
            <a:ext cx="4061956" cy="63976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UJI VALIDITAS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91440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</a:rPr>
              <a:t>UJI RELIABILITAS</a:t>
            </a:r>
            <a:endParaRPr lang="en-US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33400" y="1600200"/>
            <a:ext cx="3733800" cy="3941763"/>
          </a:xfrm>
          <a:solidFill>
            <a:srgbClr val="FFCCFF"/>
          </a:solidFill>
        </p:spPr>
        <p:txBody>
          <a:bodyPr/>
          <a:lstStyle/>
          <a:p>
            <a:pPr marL="0" indent="0" algn="just">
              <a:buNone/>
            </a:pPr>
            <a:r>
              <a:rPr lang="en-US" dirty="0">
                <a:solidFill>
                  <a:schemeClr val="tx1"/>
                </a:solidFill>
              </a:rPr>
              <a:t>Tingkat </a:t>
            </a:r>
            <a:r>
              <a:rPr lang="en-US" dirty="0" err="1" smtClean="0">
                <a:solidFill>
                  <a:schemeClr val="tx1"/>
                </a:solidFill>
              </a:rPr>
              <a:t>validitas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didapat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semua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nilai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butir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soal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variabel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Kualitas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Pelayanan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Kepuasan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pelanggan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lebih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besar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</a:t>
            </a:r>
            <a:r>
              <a:rPr lang="en-US" baseline="-25000" dirty="0" err="1">
                <a:solidFill>
                  <a:schemeClr val="tx1"/>
                </a:solidFill>
              </a:rPr>
              <a:t>tabel</a:t>
            </a:r>
            <a:r>
              <a:rPr lang="en-US" baseline="-25000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 = 0,227, </a:t>
            </a:r>
            <a:r>
              <a:rPr lang="en-US" dirty="0" err="1">
                <a:solidFill>
                  <a:schemeClr val="tx1"/>
                </a:solidFill>
              </a:rPr>
              <a:t>maka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semua</a:t>
            </a:r>
            <a:r>
              <a:rPr lang="en-US" dirty="0">
                <a:solidFill>
                  <a:schemeClr val="tx1"/>
                </a:solidFill>
              </a:rPr>
              <a:t> item </a:t>
            </a:r>
            <a:r>
              <a:rPr lang="en-US" dirty="0" err="1">
                <a:solidFill>
                  <a:schemeClr val="tx1"/>
                </a:solidFill>
              </a:rPr>
              <a:t>pertanyaan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dinyatakan</a:t>
            </a:r>
            <a:r>
              <a:rPr lang="en-US" dirty="0">
                <a:solidFill>
                  <a:schemeClr val="tx1"/>
                </a:solidFill>
              </a:rPr>
              <a:t> valid.</a:t>
            </a:r>
          </a:p>
          <a:p>
            <a:pPr algn="just"/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6800" y="1600200"/>
            <a:ext cx="3885670" cy="3941763"/>
          </a:xfrm>
          <a:solidFill>
            <a:srgbClr val="C6FEED"/>
          </a:solidFill>
        </p:spPr>
        <p:txBody>
          <a:bodyPr/>
          <a:lstStyle/>
          <a:p>
            <a:pPr marL="0" indent="0" algn="just">
              <a:buNone/>
            </a:pPr>
            <a:r>
              <a:rPr lang="en-US" i="1" dirty="0" err="1">
                <a:solidFill>
                  <a:schemeClr val="tx1"/>
                </a:solidFill>
              </a:rPr>
              <a:t>Cronbach’s</a:t>
            </a:r>
            <a:r>
              <a:rPr lang="en-US" i="1" dirty="0">
                <a:solidFill>
                  <a:schemeClr val="tx1"/>
                </a:solidFill>
              </a:rPr>
              <a:t> Alpha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variabel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Kualitas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Pelayanan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sebesar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0,887,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variabel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Kepuasan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sebesar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0,892, </a:t>
            </a:r>
            <a:r>
              <a:rPr lang="en-US" dirty="0" err="1">
                <a:solidFill>
                  <a:schemeClr val="tx1"/>
                </a:solidFill>
              </a:rPr>
              <a:t>nilai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tersebut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lebih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besar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dari</a:t>
            </a:r>
            <a:r>
              <a:rPr lang="en-US" dirty="0">
                <a:solidFill>
                  <a:schemeClr val="tx1"/>
                </a:solidFill>
              </a:rPr>
              <a:t> 0,70, </a:t>
            </a:r>
            <a:r>
              <a:rPr lang="en-US" dirty="0" err="1">
                <a:solidFill>
                  <a:schemeClr val="tx1"/>
                </a:solidFill>
              </a:rPr>
              <a:t>maka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dapat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disimpulkan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angket</a:t>
            </a:r>
            <a:r>
              <a:rPr lang="en-US" dirty="0">
                <a:solidFill>
                  <a:schemeClr val="tx1"/>
                </a:solidFill>
              </a:rPr>
              <a:t> yang </a:t>
            </a:r>
            <a:r>
              <a:rPr lang="en-US" dirty="0" err="1">
                <a:solidFill>
                  <a:schemeClr val="tx1"/>
                </a:solidFill>
              </a:rPr>
              <a:t>digunakan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kedua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variabel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tersebut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reliable.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2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Hasil</a:t>
            </a:r>
            <a:r>
              <a:rPr lang="en-US" dirty="0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Penelitian</a:t>
            </a:r>
            <a:r>
              <a:rPr lang="en-US" dirty="0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dan</a:t>
            </a:r>
            <a:r>
              <a:rPr lang="en-US" dirty="0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Pembahasan</a:t>
            </a:r>
            <a:r>
              <a:rPr lang="en-US" dirty="0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dirty="0">
                <a:solidFill>
                  <a:srgbClr val="CC66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5181600"/>
          </a:xfrm>
        </p:spPr>
        <p:txBody>
          <a:bodyPr>
            <a:noAutofit/>
          </a:bodyPr>
          <a:lstStyle/>
          <a:p>
            <a:pPr marL="0" lvl="0" indent="0" algn="just">
              <a:spcBef>
                <a:spcPts val="0"/>
              </a:spcBef>
              <a:buClrTx/>
              <a:buSzTx/>
              <a:buNone/>
            </a:pPr>
            <a:r>
              <a:rPr lang="id-ID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Analisis </a:t>
            </a:r>
            <a:r>
              <a:rPr lang="id-ID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Data</a:t>
            </a:r>
            <a:endParaRPr lang="en-US" sz="18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en-US" sz="1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Uji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hipotesis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uji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t) :</a:t>
            </a:r>
          </a:p>
          <a:p>
            <a:pPr marL="0" lvl="0" indent="0" algn="just">
              <a:spcBef>
                <a:spcPts val="0"/>
              </a:spcBef>
              <a:buClrTx/>
              <a:buSzTx/>
              <a:buNone/>
            </a:pP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hasil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hitung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(10,448) 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&gt; t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(1,993)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signifikansi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0,000 &lt;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0,05 	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demikian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hitung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&gt; t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sehingga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hipotesis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penelitian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Ho 	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ditolak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Ha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diterima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artinya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Terdapat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pengaruh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yang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signifikan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antara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PT. Garuda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pemeliharaan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Gedung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en-US" sz="1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id-ID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Uji Regresi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Linear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Sederhana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en-US" sz="1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spcBef>
                <a:spcPts val="0"/>
              </a:spcBef>
              <a:buClrTx/>
              <a:buSzTx/>
              <a:buNone/>
            </a:pP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Y =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a +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bx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, Y = </a:t>
            </a: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3,708 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+ </a:t>
            </a: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0,650X </a:t>
            </a:r>
            <a:endParaRPr lang="en-US" sz="1800" b="1" dirty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spcBef>
                <a:spcPts val="0"/>
              </a:spcBef>
              <a:buClrTx/>
              <a:buSzTx/>
              <a:buNone/>
            </a:pP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artinya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jika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variabel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x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ditingkatkan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sebesar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 point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maka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akan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diikuti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penguatan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variabel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sebesar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0,650 </a:t>
            </a:r>
            <a:r>
              <a:rPr lang="en-US" sz="1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Nilai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koefisien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determinasi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R Square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adalah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0,599. 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Hal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berarti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PT. Garuda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memiliki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pengaruh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sebesar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	59,9%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Pemeliharaan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Gedung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sedangkan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sisanya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sebanyak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(100% - 59,9%)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yaitu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40,1% yang 	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mungkin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disebabkan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oleh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faktor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diluar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penelitian</a:t>
            </a:r>
            <a:r>
              <a:rPr lang="en-US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just">
              <a:spcBef>
                <a:spcPts val="0"/>
              </a:spcBef>
              <a:buClrTx/>
              <a:buSzTx/>
              <a:buNone/>
            </a:pPr>
            <a:endParaRPr lang="en-US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96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 err="1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Kesimpulan</a:t>
            </a:r>
            <a:endParaRPr lang="en-US" b="1" dirty="0">
              <a:solidFill>
                <a:schemeClr val="accent3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694238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  <a:buFont typeface="Arial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Berdasarkan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hasil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analisis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deskripsi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variabel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diketahui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rentang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skala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nilai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rata-rata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sebesar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termasuk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dalam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kategori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tinggi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baik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maka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dapat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dikatakan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bahwa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PT. Garuda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sudah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baik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Clr>
                <a:schemeClr val="tx2"/>
              </a:buClr>
              <a:buFont typeface="Arial" pitchFamily="34" charset="0"/>
              <a:buChar char="•"/>
            </a:pPr>
            <a:r>
              <a:rPr lang="en-US" sz="2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Hasil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analisis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deskripsi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variabel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didapatkan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nilai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rata-rata mean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secara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keseluruhan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yaitu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3,9.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Jika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dilihat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dari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rentang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skala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nilai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rata-rata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tersebut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termasuk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dalam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kategori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tinggi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baik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maka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dapat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dikatakan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bahwa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sudah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merasa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puas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pemeliharaan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gedung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PT. Garuda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Karya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Mandiri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Clr>
                <a:schemeClr val="tx2"/>
              </a:buClr>
              <a:buFont typeface="Arial" pitchFamily="34" charset="0"/>
              <a:buChar char="•"/>
            </a:pPr>
            <a:r>
              <a:rPr lang="en-US" sz="2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Pada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hasil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penelitian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menunjukkan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bahwa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terdapat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pengaruh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signifikan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antara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Adapun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besarnya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pengaruh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kualitas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pelayanan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kepuasan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pelanggan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adalah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sebesar</a:t>
            </a:r>
            <a:r>
              <a:rPr lang="en-U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59,9%.</a:t>
            </a:r>
          </a:p>
          <a:p>
            <a:pPr>
              <a:buClr>
                <a:schemeClr val="tx2"/>
              </a:buClr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tx2"/>
              </a:buClr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53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6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6600" b="1" dirty="0" smtClean="0">
                <a:solidFill>
                  <a:srgbClr val="FF0000"/>
                </a:solidFill>
              </a:rPr>
              <a:t>         TERIMA KASIH</a:t>
            </a:r>
            <a:endParaRPr lang="en-US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1263</TotalTime>
  <Words>389</Words>
  <Application>Microsoft Office PowerPoint</Application>
  <PresentationFormat>On-screen Show (4:3)</PresentationFormat>
  <Paragraphs>69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Trek</vt:lpstr>
      <vt:lpstr>Pengaruh Kualitas Pelayanan PT. Garuda Karya Mandiri Terhadap Kepuasan Pelanggan Pemeliharaan Gedung</vt:lpstr>
      <vt:lpstr>     Latar Belakang Masalah</vt:lpstr>
      <vt:lpstr>PowerPoint Presentation</vt:lpstr>
      <vt:lpstr>Landasan teori</vt:lpstr>
      <vt:lpstr>Metodologi penelitian</vt:lpstr>
      <vt:lpstr>PowerPoint Presentation</vt:lpstr>
      <vt:lpstr>Hasil Penelitian dan Pembahasan </vt:lpstr>
      <vt:lpstr>Kesimpulan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Pengaruh Kualitas Pelayanan PT. Garuda Karya Mandiri Terhadap Kepuasan Pelanggan Pemeliharaan Gedung</dc:title>
  <dc:creator>Windows User</dc:creator>
  <cp:lastModifiedBy>Windows User</cp:lastModifiedBy>
  <cp:revision>61</cp:revision>
  <dcterms:created xsi:type="dcterms:W3CDTF">2015-09-13T06:16:42Z</dcterms:created>
  <dcterms:modified xsi:type="dcterms:W3CDTF">2015-10-11T16:43:46Z</dcterms:modified>
</cp:coreProperties>
</file>